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5143500" type="screen16x9"/>
  <p:notesSz cx="9144000" cy="5143500"/>
  <p:defaultTextStyle>
    <a:lvl1pPr marL="0" indent="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  <a:ea typeface="Arial"/>
      </a:defRPr>
    </a:lvl1pPr>
    <a:lvl2pPr marL="457200" indent="4572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  <a:ea typeface="Arial"/>
      </a:defRPr>
    </a:lvl2pPr>
    <a:lvl3pPr marL="914400" indent="9144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  <a:ea typeface="Arial"/>
      </a:defRPr>
    </a:lvl3pPr>
    <a:lvl4pPr marL="1371600" indent="13716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  <a:ea typeface="Arial"/>
      </a:defRPr>
    </a:lvl4pPr>
    <a:lvl5pPr marL="1828800" indent="18288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  <a:ea typeface="Arial"/>
      </a:defRPr>
    </a:lvl5pPr>
    <a:lvl6pPr>
      <a:defRPr lang="ru-RU" sz="1800"/>
    </a:lvl6pPr>
    <a:lvl7pPr>
      <a:defRPr lang="ru-RU" sz="1800"/>
    </a:lvl7pPr>
    <a:lvl8pPr>
      <a:defRPr lang="ru-RU" sz="1800"/>
    </a:lvl8pPr>
    <a:lvl9pPr>
      <a:defRPr lang="ru-RU" sz="1800"/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2" d="100"/>
          <a:sy n="152" d="100"/>
        </p:scale>
        <p:origin x="-492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143000" y="841771"/>
            <a:ext cx="6858000" cy="1790699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143000" y="2701527"/>
            <a:ext cx="6858000" cy="124182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26.02.2024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26.02.2024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543675" y="273843"/>
            <a:ext cx="1971675" cy="4358878"/>
          </a:xfrm>
        </p:spPr>
        <p:txBody>
          <a:bodyPr vert="eaVert"/>
          <a:lstStyle/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28649" y="273843"/>
            <a:ext cx="5800725" cy="4358878"/>
          </a:xfrm>
        </p:spPr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26.02.2024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26.02.2024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3887" y="1282303"/>
            <a:ext cx="7886700" cy="2139552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7" y="3442097"/>
            <a:ext cx="7886700" cy="112513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26.02.2024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49" y="1369218"/>
            <a:ext cx="3886200" cy="3263503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369218"/>
            <a:ext cx="3886200" cy="3263503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26.02.2024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0" y="273843"/>
            <a:ext cx="7886700" cy="994171"/>
          </a:xfrm>
        </p:spPr>
        <p:txBody>
          <a:bodyPr/>
          <a:lstStyle/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1" y="1260871"/>
            <a:ext cx="3868339" cy="61793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1" y="1878805"/>
            <a:ext cx="3868339" cy="2763440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260871"/>
            <a:ext cx="3887390" cy="61793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0" y="1878805"/>
            <a:ext cx="3887390" cy="2763440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26.02.2024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26.02.2024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26.02.2024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0" y="342900"/>
            <a:ext cx="2949177" cy="120015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887390" y="740567"/>
            <a:ext cx="4629150" cy="365521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0" y="1543050"/>
            <a:ext cx="2949177" cy="285869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26.02.2024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0" y="342900"/>
            <a:ext cx="2949177" cy="120015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3887390" y="740567"/>
            <a:ext cx="4629150" cy="3655218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0" y="1543050"/>
            <a:ext cx="2949177" cy="285869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26.02.2024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49" y="273843"/>
            <a:ext cx="7886700" cy="994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49" y="1369218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28649" y="4767261"/>
            <a:ext cx="20574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t>26.02.2024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4767261"/>
            <a:ext cx="30861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4767261"/>
            <a:ext cx="20574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9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33673530" name="Прямоугольник 2033673529"/>
          <p:cNvSpPr/>
          <p:nvPr/>
        </p:nvSpPr>
        <p:spPr bwMode="auto">
          <a:xfrm>
            <a:off x="2087811" y="189443"/>
            <a:ext cx="5353885" cy="100619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/>
              <a:t>                          </a:t>
            </a:r>
            <a:r>
              <a:rPr sz="2000" b="1">
                <a:solidFill>
                  <a:schemeClr val="tx2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 </a:t>
            </a:r>
            <a:r>
              <a:rPr sz="2000" b="1">
                <a:solidFill>
                  <a:srgbClr val="6A999F"/>
                </a:solidFill>
                <a:latin typeface="PT Astra Serif"/>
                <a:ea typeface="PT Astra Serif"/>
                <a:cs typeface="PT Astra Serif"/>
              </a:rPr>
              <a:t>СКАЖИ НЕТ!</a:t>
            </a:r>
          </a:p>
          <a:p>
            <a:pPr>
              <a:defRPr/>
            </a:pPr>
            <a:r>
              <a:rPr sz="2000" b="1">
                <a:solidFill>
                  <a:srgbClr val="C00000"/>
                </a:solidFill>
                <a:latin typeface="PT Astra Serif"/>
                <a:ea typeface="PT Astra Serif"/>
                <a:cs typeface="PT Astra Serif"/>
              </a:rPr>
              <a:t>        </a:t>
            </a:r>
            <a:r>
              <a:rPr sz="2000" b="1">
                <a:solidFill>
                  <a:srgbClr val="67557B"/>
                </a:solidFill>
                <a:latin typeface="PT Astra Serif"/>
                <a:ea typeface="PT Astra Serif"/>
                <a:cs typeface="PT Astra Serif"/>
              </a:rPr>
              <a:t>НЕФОРМАЛЬНОЙ ЗАНЯТОСТИ! </a:t>
            </a:r>
            <a:endParaRPr sz="2000" b="1">
              <a:solidFill>
                <a:srgbClr val="81789D"/>
              </a:solidFill>
              <a:latin typeface="PT Astra Serif"/>
              <a:cs typeface="PT Astra Serif"/>
            </a:endParaRPr>
          </a:p>
          <a:p>
            <a:pPr>
              <a:defRPr/>
            </a:pPr>
            <a:r>
              <a:rPr sz="2000" b="1">
                <a:solidFill>
                  <a:schemeClr val="tx2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            </a:t>
            </a:r>
            <a:r>
              <a:rPr lang="ru-RU" sz="2000" b="1" i="0" u="none" strike="noStrike" cap="none" spc="0">
                <a:solidFill>
                  <a:schemeClr val="tx2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                         </a:t>
            </a:r>
            <a:r>
              <a:rPr sz="2000" b="1">
                <a:solidFill>
                  <a:schemeClr val="tx2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           </a:t>
            </a:r>
            <a:endParaRPr sz="2000" b="1">
              <a:solidFill>
                <a:schemeClr val="tx2">
                  <a:lumMod val="50000"/>
                </a:schemeClr>
              </a:solidFill>
              <a:latin typeface="PT Astra Serif"/>
              <a:cs typeface="PT Astra Serif"/>
            </a:endParaRPr>
          </a:p>
        </p:txBody>
      </p:sp>
      <p:sp>
        <p:nvSpPr>
          <p:cNvPr id="1225894978" name="TextBox 1225894977"/>
          <p:cNvSpPr txBox="1"/>
          <p:nvPr/>
        </p:nvSpPr>
        <p:spPr bwMode="auto">
          <a:xfrm>
            <a:off x="154797" y="1101780"/>
            <a:ext cx="3408658" cy="5490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1500" b="1">
                <a:solidFill>
                  <a:srgbClr val="6A999F"/>
                </a:solidFill>
                <a:latin typeface="PT Astra Serif"/>
                <a:ea typeface="PT Astra Serif"/>
                <a:cs typeface="PT Astra Serif"/>
              </a:rPr>
              <a:t>Гарантии при официальном трудоустройстве</a:t>
            </a:r>
          </a:p>
        </p:txBody>
      </p:sp>
      <p:sp>
        <p:nvSpPr>
          <p:cNvPr id="931271733" name="TextBox 931271732"/>
          <p:cNvSpPr txBox="1"/>
          <p:nvPr/>
        </p:nvSpPr>
        <p:spPr bwMode="auto">
          <a:xfrm>
            <a:off x="6037884" y="1101780"/>
            <a:ext cx="2994723" cy="5490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ctr">
              <a:defRPr/>
            </a:pPr>
            <a:r>
              <a:rPr sz="1500" b="1">
                <a:solidFill>
                  <a:srgbClr val="6A999F"/>
                </a:solidFill>
                <a:latin typeface="PT Astra Serif"/>
                <a:ea typeface="PT Astra Serif"/>
                <a:cs typeface="PT Astra Serif"/>
              </a:rPr>
              <a:t>Риски при неофициальном трудоустройстве</a:t>
            </a:r>
            <a:endParaRPr sz="1400" b="1">
              <a:solidFill>
                <a:srgbClr val="6A999F"/>
              </a:solidFill>
              <a:latin typeface="PT Astra Serif"/>
              <a:cs typeface="PT Astra Serif"/>
            </a:endParaRPr>
          </a:p>
        </p:txBody>
      </p:sp>
      <p:sp>
        <p:nvSpPr>
          <p:cNvPr id="2075750265" name="TextBox 2075750264"/>
          <p:cNvSpPr txBox="1"/>
          <p:nvPr/>
        </p:nvSpPr>
        <p:spPr bwMode="auto">
          <a:xfrm>
            <a:off x="90324" y="1650780"/>
            <a:ext cx="3530799" cy="26368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17793" indent="-217793">
              <a:buFont typeface="Arial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официальная заработная плата</a:t>
            </a:r>
            <a:endParaRPr sz="1200" b="0" i="0" u="none" strike="noStrike" cap="none" spc="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  <a:p>
            <a:pPr marL="140692" indent="-140692">
              <a:buFont typeface="Arial"/>
              <a:buChar char="•"/>
              <a:defRPr/>
            </a:pPr>
            <a:endParaRPr sz="500" b="0" i="0" u="none" strike="noStrike" cap="none" spc="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безопасные условия труда</a:t>
            </a:r>
            <a:endParaRPr sz="1200" dirty="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ea typeface="PT Astra Serif"/>
              <a:cs typeface="PT Astra Serif"/>
            </a:endParaRPr>
          </a:p>
          <a:p>
            <a:pPr marL="140692" indent="-140692">
              <a:buFont typeface="Arial"/>
              <a:buChar char="•"/>
              <a:defRPr/>
            </a:pPr>
            <a:endParaRPr sz="500" dirty="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ea typeface="PT Astra Serif"/>
              <a:cs typeface="PT Astra Serif"/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оплата листка временной нетрудоспособности</a:t>
            </a:r>
            <a:endParaRPr lang="ru-RU" sz="500" b="0" i="0" u="none" strike="noStrike" cap="none" spc="0" dirty="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ea typeface="PT Astra Serif"/>
              <a:cs typeface="PT Astra Serif"/>
            </a:endParaRPr>
          </a:p>
          <a:p>
            <a:pPr>
              <a:defRPr/>
            </a:pPr>
            <a:r>
              <a:rPr sz="500" b="0" i="0" u="none" strike="noStrike" cap="none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                 </a:t>
            </a:r>
            <a:endParaRPr lang="ru-RU" sz="500" b="0" i="0" u="none" strike="noStrike" cap="none" spc="0" dirty="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ea typeface="PT Astra Serif"/>
              <a:cs typeface="PT Astra Serif"/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оплата отпуска по уходу за ребенком до 1,5 лет</a:t>
            </a:r>
            <a:endParaRPr sz="1200" b="0" i="0" u="none" strike="noStrike" cap="none" spc="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  <a:p>
            <a:pPr marL="140692" indent="-140692">
              <a:buFont typeface="Arial"/>
              <a:buChar char="•"/>
              <a:defRPr/>
            </a:pPr>
            <a:endParaRPr sz="500" dirty="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ea typeface="PT Astra Serif"/>
              <a:cs typeface="PT Astra Serif"/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ежегодный оплачиваемый отпуск </a:t>
            </a:r>
            <a:endParaRPr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40692" indent="-140692">
              <a:buFont typeface="Arial"/>
              <a:buChar char="•"/>
              <a:defRPr/>
            </a:pPr>
            <a:endParaRPr sz="500" b="0" i="0" u="none" strike="noStrike" cap="none" spc="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достойный размер пенсии</a:t>
            </a:r>
            <a:endParaRPr sz="1200" b="0" i="0" u="none" strike="noStrike" cap="none" spc="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  <a:p>
            <a:pPr marL="140692" indent="-140692">
              <a:buFont typeface="Arial"/>
              <a:buChar char="•"/>
              <a:defRPr/>
            </a:pPr>
            <a:endParaRPr sz="500" dirty="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ea typeface="PT Astra Serif"/>
              <a:cs typeface="PT Astra Serif"/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возможность получения кредита</a:t>
            </a:r>
            <a:endParaRPr sz="1200" b="0" i="0" u="none" strike="noStrike" cap="none" spc="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  <a:p>
            <a:pPr marL="140692" indent="-140692">
              <a:buFont typeface="Arial"/>
              <a:buChar char="•"/>
              <a:defRPr/>
            </a:pPr>
            <a:endParaRPr sz="500" dirty="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ea typeface="PT Astra Serif"/>
              <a:cs typeface="PT Astra Serif"/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lang="ru-RU" sz="1200" b="0" i="0" u="none" strike="noStrike" cap="none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право на досрочное назначение пенсии</a:t>
            </a:r>
            <a:endParaRPr sz="1200" dirty="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ea typeface="PT Astra Serif"/>
              <a:cs typeface="PT Astra Serif"/>
            </a:endParaRPr>
          </a:p>
          <a:p>
            <a:pPr>
              <a:defRPr/>
            </a:pPr>
            <a:endParaRPr sz="1800" dirty="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cs typeface="PT Astra Serif"/>
            </a:endParaRPr>
          </a:p>
          <a:p>
            <a:pPr>
              <a:defRPr/>
            </a:pPr>
            <a:endParaRPr dirty="0"/>
          </a:p>
        </p:txBody>
      </p:sp>
      <p:sp>
        <p:nvSpPr>
          <p:cNvPr id="1810548390" name="TextBox 1810548389"/>
          <p:cNvSpPr txBox="1"/>
          <p:nvPr/>
        </p:nvSpPr>
        <p:spPr bwMode="auto">
          <a:xfrm>
            <a:off x="5827775" y="1650780"/>
            <a:ext cx="3112772" cy="26673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17793" indent="-217793">
              <a:buFont typeface="Arial"/>
              <a:buChar char="•"/>
              <a:defRPr/>
            </a:pPr>
            <a:r>
              <a:rPr sz="120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заработная плата (часть заработной платы) - «в конверте»</a:t>
            </a: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cs typeface="PT Astra Serif"/>
            </a:endParaRPr>
          </a:p>
          <a:p>
            <a:pPr marL="140692" indent="-140692">
              <a:buFont typeface="Arial"/>
              <a:buChar char="•"/>
              <a:defRPr/>
            </a:pPr>
            <a:endParaRPr sz="50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cs typeface="PT Astra Serif"/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sz="120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представление отпуска и его оплата по усмотрению работодателя</a:t>
            </a: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cs typeface="PT Astra Serif"/>
            </a:endParaRPr>
          </a:p>
          <a:p>
            <a:pPr marL="140692" indent="-140692">
              <a:buFont typeface="Arial"/>
              <a:buChar char="•"/>
              <a:defRPr/>
            </a:pPr>
            <a:endParaRPr sz="50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cs typeface="PT Astra Serif"/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sz="120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работодатель не несет ответственности за здоровье работника</a:t>
            </a: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cs typeface="PT Astra Serif"/>
            </a:endParaRPr>
          </a:p>
          <a:p>
            <a:pPr marL="140692" indent="-140692">
              <a:buFont typeface="Arial"/>
              <a:buChar char="•"/>
              <a:defRPr/>
            </a:pPr>
            <a:endParaRPr sz="50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cs typeface="PT Astra Serif"/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sz="120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отказ банков в представлении кредита</a:t>
            </a: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cs typeface="PT Astra Serif"/>
            </a:endParaRPr>
          </a:p>
          <a:p>
            <a:pPr marL="217793" indent="-217793">
              <a:buFont typeface="Arial"/>
              <a:buChar char="•"/>
              <a:defRPr/>
            </a:pPr>
            <a:endParaRPr sz="50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cs typeface="PT Astra Serif"/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sz="1200" b="0" i="0" u="none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отсутствие доплаты за работу в ночное время  и работу в праздничные дни</a:t>
            </a:r>
            <a:endParaRPr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cs typeface="PT Astra Serif"/>
            </a:endParaRPr>
          </a:p>
          <a:p>
            <a:pPr marL="217793" indent="-217793">
              <a:buFont typeface="Arial"/>
              <a:buChar char="•"/>
              <a:defRPr/>
            </a:pPr>
            <a:endParaRPr sz="50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cs typeface="PT Astra Serif"/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sz="1200" b="0" i="0" u="none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отсутствие гарантии сохранения рабочего места в период временной  нетрудоспособности, декретного отпуска</a:t>
            </a: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cs typeface="PT Astra Serif"/>
            </a:endParaRPr>
          </a:p>
        </p:txBody>
      </p:sp>
      <p:sp>
        <p:nvSpPr>
          <p:cNvPr id="582462927" name="TextBox 582462926"/>
          <p:cNvSpPr txBox="1"/>
          <p:nvPr/>
        </p:nvSpPr>
        <p:spPr bwMode="auto">
          <a:xfrm>
            <a:off x="449763" y="4318139"/>
            <a:ext cx="5387723" cy="396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l">
              <a:defRPr/>
            </a:pPr>
            <a:r>
              <a:rPr lang="ru-RU" sz="2000" b="1" i="0" u="none" strike="noStrike" cap="none" spc="0" dirty="0">
                <a:solidFill>
                  <a:srgbClr val="C00000"/>
                </a:solidFill>
                <a:latin typeface="PT Astra Serif"/>
                <a:ea typeface="PT Astra Serif"/>
                <a:cs typeface="PT Astra Serif"/>
              </a:rPr>
              <a:t>   </a:t>
            </a:r>
            <a:r>
              <a:rPr lang="ru-RU" sz="2000" b="1" i="0" u="none" strike="noStrike" cap="none" spc="0" dirty="0">
                <a:solidFill>
                  <a:srgbClr val="67557B"/>
                </a:solidFill>
                <a:latin typeface="PT Astra Serif"/>
                <a:ea typeface="PT Astra Serif"/>
                <a:cs typeface="PT Astra Serif"/>
              </a:rPr>
              <a:t>СДЕЛАЙ ПРАВИЛЬНЫЙ ВЫБОР!</a:t>
            </a:r>
            <a:r>
              <a:rPr sz="2000" b="1" dirty="0">
                <a:solidFill>
                  <a:srgbClr val="67557B"/>
                </a:solidFill>
                <a:latin typeface="PT Astra Serif"/>
                <a:ea typeface="PT Astra Serif"/>
                <a:cs typeface="PT Astra Serif"/>
              </a:rPr>
              <a:t> </a:t>
            </a:r>
            <a:r>
              <a:rPr b="1" dirty="0">
                <a:solidFill>
                  <a:srgbClr val="8767D9"/>
                </a:solidFill>
                <a:latin typeface="PT Astra Serif"/>
                <a:ea typeface="PT Astra Serif"/>
                <a:cs typeface="PT Astra Serif"/>
              </a:rPr>
              <a:t>     </a:t>
            </a:r>
            <a:r>
              <a:rPr b="1" dirty="0">
                <a:solidFill>
                  <a:srgbClr val="66547A"/>
                </a:solidFill>
                <a:latin typeface="PT Astra Serif"/>
                <a:ea typeface="PT Astra Serif"/>
                <a:cs typeface="PT Astra Serif"/>
              </a:rPr>
              <a:t>  </a:t>
            </a:r>
            <a:r>
              <a:rPr b="1" dirty="0">
                <a:solidFill>
                  <a:schemeClr val="tx2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         </a:t>
            </a:r>
            <a:r>
              <a:rPr lang="ru-RU" sz="1800" b="1" i="0" u="none" strike="noStrike" cap="none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 </a:t>
            </a:r>
            <a:r>
              <a:rPr b="1" dirty="0">
                <a:solidFill>
                  <a:schemeClr val="tx2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 </a:t>
            </a:r>
            <a:r>
              <a:rPr b="1" dirty="0">
                <a:solidFill>
                  <a:srgbClr val="C00000"/>
                </a:solidFill>
                <a:latin typeface="PT Astra Serif"/>
                <a:ea typeface="PT Astra Serif"/>
                <a:cs typeface="PT Astra Serif"/>
              </a:rPr>
              <a:t>       </a:t>
            </a:r>
            <a:r>
              <a:rPr sz="2000" b="1" dirty="0">
                <a:solidFill>
                  <a:srgbClr val="C00000"/>
                </a:solidFill>
                <a:latin typeface="PT Astra Serif"/>
                <a:ea typeface="PT Astra Serif"/>
                <a:cs typeface="PT Astra Serif"/>
              </a:rPr>
              <a:t>               </a:t>
            </a:r>
            <a:endParaRPr sz="2000" b="1" dirty="0">
              <a:solidFill>
                <a:schemeClr val="tx2">
                  <a:lumMod val="50000"/>
                </a:schemeClr>
              </a:solidFill>
              <a:latin typeface="PT Astra Serif"/>
              <a:ea typeface="PT Astra Serif"/>
              <a:cs typeface="PT Astra Serif"/>
            </a:endParaRPr>
          </a:p>
        </p:txBody>
      </p:sp>
      <p:pic>
        <p:nvPicPr>
          <p:cNvPr id="1437845015" name="Рисунок 143784501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602764" y="1376280"/>
            <a:ext cx="2198320" cy="24057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theme/theme1.xml><?xml version="1.0" encoding="utf-8"?>
<a:theme xmlns:a="http://schemas.openxmlformats.org/drawing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112</Words>
  <Application>Microsoft Office PowerPoint</Application>
  <DocSecurity>0</DocSecurity>
  <PresentationFormat>Экран (16:9)</PresentationFormat>
  <Paragraphs>32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Blank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chupina</dc:creator>
  <cp:lastModifiedBy>User</cp:lastModifiedBy>
  <cp:revision>2138</cp:revision>
  <dcterms:created xsi:type="dcterms:W3CDTF">2020-01-15T03:49:00Z</dcterms:created>
  <dcterms:modified xsi:type="dcterms:W3CDTF">2024-02-26T07:23:49Z</dcterms:modified>
  <dc:identifier/>
  <dc:language/>
  <cp:version/>
</cp:coreProperties>
</file>